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57" r:id="rId4"/>
    <p:sldId id="283" r:id="rId5"/>
    <p:sldId id="258" r:id="rId6"/>
    <p:sldId id="259" r:id="rId7"/>
    <p:sldId id="260" r:id="rId8"/>
    <p:sldId id="261" r:id="rId9"/>
    <p:sldId id="284" r:id="rId10"/>
    <p:sldId id="264" r:id="rId11"/>
    <p:sldId id="265" r:id="rId12"/>
    <p:sldId id="266" r:id="rId13"/>
    <p:sldId id="267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1" r:id="rId30"/>
    <p:sldId id="288" r:id="rId31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uthier" panose="020B0604020202020204" charset="0"/>
      <p:regular r:id="rId38"/>
    </p:embeddedFont>
    <p:embeddedFont>
      <p:font typeface="Luthier Bold" panose="020B0604020202020204" charset="0"/>
      <p:regular r:id="rId39"/>
    </p:embeddedFont>
    <p:embeddedFont>
      <p:font typeface="Montserrat" panose="00000500000000000000" pitchFamily="2" charset="0"/>
      <p:regular r:id="rId40"/>
      <p:bold r:id="rId41"/>
      <p:boldItalic r:id="rId42"/>
    </p:embeddedFont>
    <p:embeddedFont>
      <p:font typeface="Montserrat Bold" panose="00000800000000000000" charset="0"/>
      <p:regular r:id="rId43"/>
    </p:embeddedFont>
    <p:embeddedFont>
      <p:font typeface="Montserrat Italics" panose="020B0604020202020204" charset="0"/>
      <p:regular r:id="rId44"/>
    </p:embeddedFont>
    <p:embeddedFont>
      <p:font typeface="Open Sans Bold" panose="020B0604020202020204" charset="0"/>
      <p:regular r:id="rId45"/>
    </p:embeddedFont>
    <p:embeddedFont>
      <p:font typeface="Open Sans Light Bold" panose="020B060402020202020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DE1"/>
    <a:srgbClr val="FF5050"/>
    <a:srgbClr val="19D7CE"/>
    <a:srgbClr val="CBF9F7"/>
    <a:srgbClr val="C7F9F7"/>
    <a:srgbClr val="97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1A80-8590-4729-984A-F8B09EA1E2AB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B679-4134-4592-A50F-D49C947B3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999E-4EBD-4CEE-B36C-0D1F2F7421D1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08EB-E257-4E52-A1DC-872FACE16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7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808EB-E257-4E52-A1DC-872FACE161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9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jpeg"/><Relationship Id="rId7" Type="http://schemas.openxmlformats.org/officeDocument/2006/relationships/image" Target="../media/image30.sv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0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9.sv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6.jpeg"/><Relationship Id="rId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9.png"/><Relationship Id="rId7" Type="http://schemas.openxmlformats.org/officeDocument/2006/relationships/image" Target="../media/image4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urbadroitsols@mairie-reims.fr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26582"/>
            <a:ext cx="18288000" cy="860418"/>
            <a:chOff x="0" y="0"/>
            <a:chExt cx="25315333" cy="2313653"/>
          </a:xfrm>
          <a:solidFill>
            <a:srgbClr val="FF5050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5315333" cy="2313653"/>
            </a:xfrm>
            <a:prstGeom prst="rect">
              <a:avLst/>
            </a:pr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6760669" y="924973"/>
              <a:ext cx="16641198" cy="24145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39"/>
                </a:lnSpc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8594" y="604660"/>
            <a:ext cx="6921024" cy="63067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50634" y="6416545"/>
            <a:ext cx="2525911" cy="2444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48374" y="4517311"/>
            <a:ext cx="643746" cy="626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7458" y="5017280"/>
            <a:ext cx="861010" cy="6261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19552" y="3779627"/>
            <a:ext cx="3701390" cy="247530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957620" y="3428404"/>
            <a:ext cx="7757914" cy="3483039"/>
            <a:chOff x="0" y="-104775"/>
            <a:chExt cx="10343885" cy="4644052"/>
          </a:xfrm>
        </p:grpSpPr>
        <p:sp>
          <p:nvSpPr>
            <p:cNvPr id="11" name="TextBox 11"/>
            <p:cNvSpPr txBox="1"/>
            <p:nvPr/>
          </p:nvSpPr>
          <p:spPr>
            <a:xfrm>
              <a:off x="79" y="-104775"/>
              <a:ext cx="10343806" cy="1242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</a:pPr>
              <a:endParaRPr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79096"/>
              <a:ext cx="10343806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56238" lvl="1">
                <a:lnSpc>
                  <a:spcPts val="3927"/>
                </a:lnSpc>
              </a:pPr>
              <a:r>
                <a:rPr lang="en-US" sz="3300" dirty="0">
                  <a:latin typeface="Luthier"/>
                </a:rPr>
                <a:t>Les </a:t>
              </a:r>
              <a:r>
                <a:rPr lang="en-US" sz="3300" dirty="0" err="1">
                  <a:latin typeface="Luthier"/>
                </a:rPr>
                <a:t>autorisations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 err="1">
                  <a:latin typeface="Luthier"/>
                </a:rPr>
                <a:t>d’urbanisme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 err="1">
                  <a:latin typeface="Luthier"/>
                </a:rPr>
                <a:t>sont</a:t>
              </a:r>
              <a:r>
                <a:rPr lang="en-US" sz="3300" dirty="0">
                  <a:latin typeface="Luthier"/>
                </a:rPr>
                <a:t> </a:t>
              </a:r>
              <a:r>
                <a:rPr lang="en-US" sz="3300" dirty="0">
                  <a:solidFill>
                    <a:srgbClr val="7E6B73"/>
                  </a:solidFill>
                  <a:latin typeface="Luthier"/>
                </a:rPr>
                <a:t>: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déclaration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préalable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de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construire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d'aménager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, </a:t>
              </a:r>
            </a:p>
            <a:p>
              <a:pPr marL="712475" lvl="1" indent="-356237">
                <a:lnSpc>
                  <a:spcPts val="3927"/>
                </a:lnSpc>
                <a:buFont typeface="Arial"/>
                <a:buChar char="•"/>
              </a:pP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permis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 de </a:t>
              </a:r>
              <a:r>
                <a:rPr lang="en-US" sz="3300" b="1" dirty="0" err="1">
                  <a:solidFill>
                    <a:srgbClr val="0FCDE1"/>
                  </a:solidFill>
                  <a:latin typeface="Luthier"/>
                </a:rPr>
                <a:t>démolir</a:t>
              </a:r>
              <a:r>
                <a:rPr lang="en-US" sz="3300" b="1" dirty="0">
                  <a:solidFill>
                    <a:srgbClr val="0FCDE1"/>
                  </a:solidFill>
                  <a:latin typeface="Luthier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903642"/>
              <a:ext cx="10343806" cy="63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49895" y="4517330"/>
            <a:ext cx="764262" cy="81304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99618" y="526079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TUTORIEL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latin typeface="Luthier Bold"/>
                </a:rPr>
                <a:t>Grand Public </a:t>
              </a:r>
              <a:r>
                <a:rPr lang="en-US" sz="6600" dirty="0">
                  <a:latin typeface="Luthier Bold"/>
                </a:rPr>
                <a:t>:          </a:t>
              </a:r>
              <a:r>
                <a:rPr lang="en-US" sz="5400" dirty="0" err="1">
                  <a:latin typeface="Luthier Bold"/>
                </a:rPr>
                <a:t>Autorisation</a:t>
              </a:r>
              <a:r>
                <a:rPr lang="en-US" sz="5400" dirty="0">
                  <a:latin typeface="Luthier Bold"/>
                </a:rPr>
                <a:t> </a:t>
              </a:r>
              <a:r>
                <a:rPr lang="en-US" sz="5400" dirty="0" err="1">
                  <a:latin typeface="Luthier Bold"/>
                </a:rPr>
                <a:t>d’urbanisme</a:t>
              </a:r>
              <a:r>
                <a:rPr lang="en-US" sz="5400" dirty="0"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9970" y="1028700"/>
            <a:ext cx="16750606" cy="69926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20" y="1886664"/>
            <a:ext cx="5553907" cy="7137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67073" y="8173173"/>
            <a:ext cx="762000" cy="4938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8600" y="341872"/>
            <a:ext cx="17104695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PIÈCES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À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JOINDRE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SONT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PRÊTES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, JE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PEUX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DÉBUTER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MES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DÉMARCHES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LIGNE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2670" y="1261548"/>
            <a:ext cx="1067253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1- CRÉATION DE MON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COMPTE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3300631"/>
            <a:ext cx="10210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sur le lien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suivant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:</a:t>
            </a:r>
            <a:br>
              <a:rPr lang="en-US" sz="3200" dirty="0">
                <a:solidFill>
                  <a:srgbClr val="000000"/>
                </a:solidFill>
                <a:latin typeface="Montserrat"/>
              </a:rPr>
            </a:br>
            <a:r>
              <a:rPr lang="en-US" sz="3200" b="1" dirty="0">
                <a:solidFill>
                  <a:srgbClr val="FF0000"/>
                </a:solidFill>
                <a:latin typeface="Montserrat Bold"/>
              </a:rPr>
              <a:t>https://portailprourba.grandreims.fr/guichet-unique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39238" y="4817745"/>
            <a:ext cx="9525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33400" y="5142715"/>
            <a:ext cx="10058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200" b="1" dirty="0" err="1">
                <a:solidFill>
                  <a:srgbClr val="19D7CE"/>
                </a:solidFill>
                <a:latin typeface="Montserrat"/>
              </a:rPr>
              <a:t>crée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</a:t>
            </a:r>
            <a:r>
              <a:rPr lang="en-US" sz="4400" b="1" dirty="0" err="1">
                <a:solidFill>
                  <a:srgbClr val="FF0000"/>
                </a:solidFill>
                <a:latin typeface="Montserrat"/>
              </a:rPr>
              <a:t>Usager</a:t>
            </a:r>
            <a:endParaRPr lang="en-US" sz="3200" b="1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454650" y="9410443"/>
            <a:ext cx="604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10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64010">
            <a:off x="8195725" y="6595430"/>
            <a:ext cx="2581196" cy="729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09" b="13173"/>
          <a:stretch>
            <a:fillRect/>
          </a:stretch>
        </p:blipFill>
        <p:spPr>
          <a:xfrm>
            <a:off x="228600" y="216215"/>
            <a:ext cx="11301259" cy="2281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422" b="9644"/>
          <a:stretch>
            <a:fillRect/>
          </a:stretch>
        </p:blipFill>
        <p:spPr>
          <a:xfrm>
            <a:off x="228600" y="2497570"/>
            <a:ext cx="11301259" cy="57394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21076"/>
          <a:stretch>
            <a:fillRect/>
          </a:stretch>
        </p:blipFill>
        <p:spPr>
          <a:xfrm>
            <a:off x="228600" y="8243242"/>
            <a:ext cx="11301259" cy="1226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72645" y="9463408"/>
            <a:ext cx="2213170" cy="3870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05926" y="9258300"/>
            <a:ext cx="1136613" cy="8808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67782" y="2171700"/>
            <a:ext cx="6045804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finaliser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formulaire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d'inscription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fois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inscrites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clique sur «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après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avoir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accepté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Conditions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Générales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d'Utilisation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11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01829">
            <a:off x="7329618" y="8145596"/>
            <a:ext cx="2673695" cy="72918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019800" y="234179"/>
            <a:ext cx="1067253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2- COMPLETER </a:t>
            </a:r>
            <a:br>
              <a:rPr lang="en-US" sz="3100" dirty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MES COORDONNEES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230696" y="6341770"/>
            <a:ext cx="7141904" cy="3435983"/>
            <a:chOff x="10363200" y="6150350"/>
            <a:chExt cx="7141904" cy="34359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1251" r="18986" b="13452"/>
            <a:stretch>
              <a:fillRect/>
            </a:stretch>
          </p:blipFill>
          <p:spPr>
            <a:xfrm>
              <a:off x="10363200" y="6150350"/>
              <a:ext cx="7141904" cy="335556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316200" y="8557633"/>
              <a:ext cx="1327355" cy="102870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4040779" y="7253567"/>
              <a:ext cx="3443853" cy="89768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Je clique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ici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 pour </a:t>
              </a:r>
              <a:r>
                <a:rPr lang="en-US" sz="2500" b="1" dirty="0" err="1">
                  <a:solidFill>
                    <a:srgbClr val="FF0000"/>
                  </a:solidFill>
                  <a:latin typeface="Montserrat"/>
                </a:rPr>
                <a:t>valider</a:t>
              </a:r>
              <a:r>
                <a:rPr lang="en-US" sz="2500" b="1" dirty="0">
                  <a:solidFill>
                    <a:srgbClr val="FF0000"/>
                  </a:solidFill>
                  <a:latin typeface="Montserrat"/>
                </a:rPr>
                <a:t> 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mon </a:t>
              </a:r>
              <a:r>
                <a:rPr lang="en-US" sz="2500" b="1" dirty="0" err="1">
                  <a:solidFill>
                    <a:srgbClr val="000000"/>
                  </a:solidFill>
                  <a:latin typeface="Montserrat"/>
                </a:rPr>
                <a:t>compte</a:t>
              </a:r>
              <a:r>
                <a:rPr lang="en-US" sz="2500" b="1" dirty="0">
                  <a:solidFill>
                    <a:srgbClr val="000000"/>
                  </a:solidFill>
                  <a:latin typeface="Montserrat"/>
                </a:rPr>
                <a:t>.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 b="12159"/>
          <a:stretch>
            <a:fillRect/>
          </a:stretch>
        </p:blipFill>
        <p:spPr>
          <a:xfrm>
            <a:off x="1676401" y="1409700"/>
            <a:ext cx="3443087" cy="1025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 l="2701" t="20455" r="1688" b="10227"/>
          <a:stretch>
            <a:fillRect/>
          </a:stretch>
        </p:blipFill>
        <p:spPr>
          <a:xfrm>
            <a:off x="1781011" y="2989433"/>
            <a:ext cx="4365437" cy="7313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81010" y="4229100"/>
            <a:ext cx="16116526" cy="1615827"/>
          </a:xfrm>
          <a:prstGeom prst="rect">
            <a:avLst/>
          </a:prstGeom>
          <a:solidFill>
            <a:srgbClr val="CB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boîte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mail la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CONFIRMATION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de la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création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de mon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compte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que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ACTIVER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dans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les 30 minutes.</a:t>
            </a: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Attention, le mail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peut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se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trouver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Montserrat"/>
              </a:rPr>
              <a:t>dans</a:t>
            </a:r>
            <a:r>
              <a:rPr lang="en-US" sz="2400" b="1" i="1" dirty="0">
                <a:solidFill>
                  <a:srgbClr val="FF0000"/>
                </a:solidFill>
                <a:latin typeface="Montserrat"/>
              </a:rPr>
              <a:t> les spams 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9793" y="1638300"/>
            <a:ext cx="1318580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case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mal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renseignée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zone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0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rouge.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8507" y="2782821"/>
            <a:ext cx="115490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Lorsque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champs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sont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correctement</a:t>
            </a:r>
            <a:r>
              <a:rPr lang="en-US" sz="3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ontserrat"/>
              </a:rPr>
              <a:t>remplis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confirmation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l'écran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8645" y="93370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12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388368" y="251411"/>
            <a:ext cx="4759636" cy="1057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3 - </a:t>
            </a: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VALIDER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</a:t>
            </a:r>
            <a:br>
              <a:rPr lang="en-US" sz="2800" dirty="0">
                <a:solidFill>
                  <a:srgbClr val="0FCDE1"/>
                </a:solidFill>
                <a:latin typeface="Open Sans Light Bold"/>
              </a:rPr>
            </a:b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MES</a:t>
            </a:r>
            <a:r>
              <a:rPr lang="en-US" sz="2800" dirty="0">
                <a:solidFill>
                  <a:srgbClr val="0FCDE1"/>
                </a:solidFill>
                <a:latin typeface="Open Sans Light Bold"/>
              </a:rPr>
              <a:t> </a:t>
            </a:r>
            <a:r>
              <a:rPr lang="en-US" sz="2800" dirty="0" err="1">
                <a:solidFill>
                  <a:srgbClr val="0FCDE1"/>
                </a:solidFill>
                <a:latin typeface="Open Sans Light Bold"/>
              </a:rPr>
              <a:t>COORDONNEES</a:t>
            </a:r>
            <a:endParaRPr lang="en-US" sz="28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26" name="Picture 2" descr="C:\Users\silvina.garcia\AppData\Local\Microsoft\Windows\INetCache\IE\EOE71WU6\15455-illustration-of-a-purple-smiley-face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38300"/>
            <a:ext cx="998306" cy="9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na.garcia\AppData\Local\Microsoft\Windows\INetCache\IE\EOE71WU6\just_another_thumbsup_smiley_by_mondspeer_de00nj5-p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9" y="2988173"/>
            <a:ext cx="1266992" cy="10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1" y="1143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ilvina.garcia\AppData\Local\Microsoft\Windows\INetCache\IE\6UV2X5K2\Mail_(Apple)_logo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8" y="4503641"/>
            <a:ext cx="1076493" cy="10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369860" y="8607547"/>
            <a:ext cx="5582593" cy="1089788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1392677" y="6313007"/>
            <a:ext cx="575232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cliquant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lien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reçu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par mail,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une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confirmation de validation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de mon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apparaît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pic>
        <p:nvPicPr>
          <p:cNvPr id="1033" name="Picture 9" descr="C:\Users\silvina.garcia\AppData\Local\Microsoft\Windows\INetCache\IE\EOE71WU6\1200px-Eo_circle_green_number-2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31" y="634177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ilvina.garcia\AppData\Local\Microsoft\Windows\INetCache\IE\ES9Z0PKA\1200px-Eo_circle_pink_number-1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2" y="6349731"/>
            <a:ext cx="949293" cy="9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4" y="647700"/>
            <a:ext cx="7026512" cy="9029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76600" y="8563817"/>
            <a:ext cx="1118631" cy="8669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721264">
            <a:off x="4346919" y="7952915"/>
            <a:ext cx="2531157" cy="6700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698173" y="2933700"/>
            <a:ext cx="845820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sélectionne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le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profil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Usager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,</a:t>
            </a: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40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4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identifiants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,</a:t>
            </a: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  <a:latin typeface="Montserrat"/>
            </a:endParaRPr>
          </a:p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Montserrat"/>
              </a:rPr>
              <a:t>Mon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identifiant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correspond à </a:t>
            </a:r>
            <a:r>
              <a:rPr lang="en-US" sz="4000" b="1" dirty="0" err="1">
                <a:solidFill>
                  <a:srgbClr val="FF0000"/>
                </a:solidFill>
                <a:latin typeface="Montserrat"/>
              </a:rPr>
              <a:t>l’e</a:t>
            </a:r>
            <a:r>
              <a:rPr lang="en-US" sz="4000" b="1" dirty="0">
                <a:solidFill>
                  <a:srgbClr val="FF0000"/>
                </a:solidFill>
                <a:latin typeface="Montserrat"/>
              </a:rPr>
              <a:t>-mail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renseigné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lors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création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000" b="1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13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25468" y="495300"/>
            <a:ext cx="853383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4 – ME CONNECTER SUR </a:t>
            </a:r>
            <a:br>
              <a:rPr lang="en-US" sz="3100" dirty="0">
                <a:solidFill>
                  <a:srgbClr val="AC6965"/>
                </a:solidFill>
                <a:latin typeface="Open Sans Light Bold"/>
              </a:rPr>
            </a:b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LE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PORTAIL</a:t>
            </a:r>
            <a:endParaRPr lang="en-US" sz="3100" dirty="0">
              <a:solidFill>
                <a:srgbClr val="AC6965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Dépôt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366567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3813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8600" y="190500"/>
            <a:ext cx="171257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DÉPOSER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MON DOSSIER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EN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100" dirty="0" err="1">
                <a:solidFill>
                  <a:srgbClr val="AC6965"/>
                </a:solidFill>
                <a:latin typeface="Open Sans Light Bold"/>
              </a:rPr>
              <a:t>LIGNE</a:t>
            </a:r>
            <a:r>
              <a:rPr lang="en-US" sz="3100" dirty="0">
                <a:solidFill>
                  <a:srgbClr val="AC6965"/>
                </a:solidFill>
                <a:latin typeface="Open Sans Light Bold"/>
              </a:rPr>
              <a:t> </a:t>
            </a:r>
          </a:p>
          <a:p>
            <a:pPr>
              <a:lnSpc>
                <a:spcPts val="4340"/>
              </a:lnSpc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ETAPE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1 : TYPE DE LA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DEMANDE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486" y="2490192"/>
            <a:ext cx="4891990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 Bold"/>
              </a:rPr>
              <a:t>Déposer</a:t>
            </a:r>
            <a:r>
              <a:rPr lang="en-US" sz="3000" b="1" dirty="0">
                <a:solidFill>
                  <a:srgbClr val="000000"/>
                </a:solidFill>
                <a:latin typeface="Montserrat Bold"/>
              </a:rPr>
              <a:t>».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La page « </a:t>
            </a:r>
            <a:r>
              <a:rPr lang="en-US" sz="3000" b="1" dirty="0">
                <a:solidFill>
                  <a:srgbClr val="FF0000"/>
                </a:solidFill>
                <a:latin typeface="Montserrat Bold"/>
              </a:rPr>
              <a:t>Type de la </a:t>
            </a:r>
            <a:r>
              <a:rPr lang="en-US" sz="3000" b="1" dirty="0" err="1">
                <a:solidFill>
                  <a:srgbClr val="FF0000"/>
                </a:solidFill>
                <a:latin typeface="Montserrat Bold"/>
              </a:rPr>
              <a:t>demande</a:t>
            </a:r>
            <a:r>
              <a:rPr lang="en-US" sz="3000" b="1" dirty="0">
                <a:solidFill>
                  <a:srgbClr val="FF0000"/>
                </a:solidFill>
                <a:latin typeface="Montserrat Bold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Montserrat Bold"/>
              </a:rPr>
              <a:t>»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s'ouvre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renseigne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relatives au type de ma </a:t>
            </a:r>
            <a:r>
              <a:rPr lang="en-US" sz="3000" b="1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 et je clique sur « </a:t>
            </a:r>
            <a:r>
              <a:rPr lang="en-US" sz="3000" b="1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000" b="1" dirty="0">
                <a:solidFill>
                  <a:srgbClr val="000000"/>
                </a:solidFill>
                <a:latin typeface="Montserrat"/>
              </a:rPr>
              <a:t>».</a:t>
            </a: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b="1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215908" y="1439893"/>
            <a:ext cx="11614892" cy="8199407"/>
            <a:chOff x="5990651" y="1299083"/>
            <a:chExt cx="11614892" cy="819940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872" r="19105" b="872"/>
            <a:stretch>
              <a:fillRect/>
            </a:stretch>
          </p:blipFill>
          <p:spPr>
            <a:xfrm>
              <a:off x="5990651" y="1299083"/>
              <a:ext cx="11614892" cy="790014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65554" y="1536191"/>
              <a:ext cx="1359414" cy="1343271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23305" y="8125553"/>
              <a:ext cx="1359414" cy="1343271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33782">
              <a:off x="9284006" y="8788915"/>
              <a:ext cx="2511771" cy="709575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6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17505387" y="9143704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584" y="1312506"/>
            <a:ext cx="16410632" cy="7343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46584" y="9061745"/>
            <a:ext cx="1384518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ensuite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identité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mon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adresse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coordonnées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1400" dirty="0">
              <a:solidFill>
                <a:srgbClr val="0FCDE1"/>
              </a:solidFill>
              <a:latin typeface="Open Sans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10757" y="91662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16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406493">
            <a:off x="14953619" y="8403728"/>
            <a:ext cx="2224414" cy="6066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256" t="19055" r="1" b="327"/>
          <a:stretch/>
        </p:blipFill>
        <p:spPr>
          <a:xfrm>
            <a:off x="196996" y="1800596"/>
            <a:ext cx="17894005" cy="53241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2137" y="8985990"/>
            <a:ext cx="13845187" cy="51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J'ai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possibilité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d'ajouter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et/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ou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correspondant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17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406493">
            <a:off x="5143448" y="7776534"/>
            <a:ext cx="2224414" cy="6066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752" t="15263" r="752" b="14966"/>
          <a:stretch/>
        </p:blipFill>
        <p:spPr>
          <a:xfrm>
            <a:off x="610380" y="1482167"/>
            <a:ext cx="13295018" cy="5403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2238855"/>
            <a:ext cx="806347" cy="906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32493" y="1166298"/>
            <a:ext cx="1118631" cy="8669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0380" y="7083587"/>
            <a:ext cx="16496142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concernant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la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localisation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terrain, les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références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cadastrales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et la situation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juridique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du terrain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endParaRPr lang="en-US" sz="3100" b="1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trouver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la section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le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numéro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et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superficie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FF0000"/>
                </a:solidFill>
                <a:latin typeface="Montserrat"/>
              </a:rPr>
              <a:t>consulte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 les pages 5 à 8 du guide.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73200" y="3145790"/>
            <a:ext cx="4067485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cas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d'erreur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modifier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mes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08932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18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7385" r="4597" b="13789"/>
          <a:stretch/>
        </p:blipFill>
        <p:spPr>
          <a:xfrm>
            <a:off x="1690048" y="2776835"/>
            <a:ext cx="14159552" cy="65758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9581" y="1792570"/>
            <a:ext cx="17371219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D’AMENAGEMENT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FCDE1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0FCDE1"/>
                </a:solidFill>
                <a:latin typeface="Montserrat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3157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5864396" cy="6427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3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Sommaire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du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tutoriel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62000" y="2781300"/>
            <a:ext cx="15430565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Localiser</a:t>
            </a:r>
            <a:r>
              <a:rPr lang="en-US" sz="48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mon terrain	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4</a:t>
            </a:r>
          </a:p>
          <a:p>
            <a:pPr algn="just">
              <a:lnSpc>
                <a:spcPts val="4480"/>
              </a:lnSpc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FCDE1"/>
                </a:solidFill>
                <a:latin typeface="Montserrat"/>
              </a:rPr>
              <a:t>Création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</a:t>
            </a:r>
            <a:r>
              <a:rPr lang="en-US" sz="4800" dirty="0" err="1">
                <a:solidFill>
                  <a:srgbClr val="000000"/>
                </a:solidFill>
                <a:latin typeface="Montserrat"/>
              </a:rPr>
              <a:t>compte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9</a:t>
            </a:r>
          </a:p>
          <a:p>
            <a:pPr algn="just">
              <a:lnSpc>
                <a:spcPts val="4480"/>
              </a:lnSpc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Dépôt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dossier 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14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FCDE1"/>
                </a:solidFill>
                <a:latin typeface="Montserrat"/>
              </a:rPr>
              <a:t>Suivi</a:t>
            </a:r>
            <a:r>
              <a:rPr lang="en-US" sz="4800" dirty="0">
                <a:solidFill>
                  <a:srgbClr val="000000"/>
                </a:solidFill>
                <a:latin typeface="Montserrat"/>
              </a:rPr>
              <a:t> de mon dossier 				</a:t>
            </a:r>
            <a:r>
              <a:rPr lang="en-US" sz="4800" dirty="0">
                <a:solidFill>
                  <a:srgbClr val="FF0000"/>
                </a:solidFill>
                <a:latin typeface="Montserrat"/>
              </a:rPr>
              <a:t>page 28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3776701" y="4686822"/>
            <a:ext cx="3757396" cy="4827067"/>
            <a:chOff x="8010971" y="4656340"/>
            <a:chExt cx="3757396" cy="4827067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15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537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20019" b="14824"/>
          <a:stretch/>
        </p:blipFill>
        <p:spPr>
          <a:xfrm>
            <a:off x="1028700" y="2703900"/>
            <a:ext cx="15981546" cy="6325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TextBox 3"/>
          <p:cNvSpPr txBox="1"/>
          <p:nvPr/>
        </p:nvSpPr>
        <p:spPr>
          <a:xfrm>
            <a:off x="53340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ma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demande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concerne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b="1" dirty="0">
                <a:solidFill>
                  <a:srgbClr val="FF0000"/>
                </a:solidFill>
                <a:latin typeface="Montserrat"/>
              </a:rPr>
              <a:t>CONSTRUCTION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ces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47" b="3949"/>
          <a:stretch>
            <a:fillRect/>
          </a:stretch>
        </p:blipFill>
        <p:spPr>
          <a:xfrm>
            <a:off x="208524" y="2476500"/>
            <a:ext cx="17627963" cy="7140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97433" y="2857499"/>
            <a:ext cx="791003" cy="6130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21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9" name="TextBox 5"/>
          <p:cNvSpPr txBox="1"/>
          <p:nvPr/>
        </p:nvSpPr>
        <p:spPr>
          <a:xfrm>
            <a:off x="13868400" y="6814917"/>
            <a:ext cx="3810000" cy="160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En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cas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difficultés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, je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peux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cliquer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sur les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icônes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Montserrat"/>
              </a:rPr>
              <a:t>d'information</a:t>
            </a:r>
            <a:r>
              <a:rPr lang="en-US" sz="2800" b="1" i="1" dirty="0">
                <a:solidFill>
                  <a:srgbClr val="FF0000"/>
                </a:solidFill>
                <a:latin typeface="Montserrat"/>
              </a:rPr>
              <a:t>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74950" y="1638300"/>
            <a:ext cx="1722725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6000" b="1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projet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Montserrat"/>
              </a:rPr>
              <a:t>crée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 de la </a:t>
            </a:r>
            <a:r>
              <a:rPr lang="en-US" sz="3100" b="1" u="sng" dirty="0">
                <a:solidFill>
                  <a:srgbClr val="FF0000"/>
                </a:solidFill>
                <a:latin typeface="Montserrat"/>
              </a:rPr>
              <a:t>SURFACE DE PLANCHER</a:t>
            </a:r>
            <a:r>
              <a:rPr lang="en-US" sz="3100" b="1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complète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tableau.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2741" y="6591300"/>
            <a:ext cx="806347" cy="9069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54" b="954"/>
          <a:stretch>
            <a:fillRect/>
          </a:stretch>
        </p:blipFill>
        <p:spPr>
          <a:xfrm>
            <a:off x="1861718" y="1128022"/>
            <a:ext cx="15314529" cy="2666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3" b="9880"/>
          <a:stretch>
            <a:fillRect/>
          </a:stretch>
        </p:blipFill>
        <p:spPr>
          <a:xfrm>
            <a:off x="1861718" y="3794445"/>
            <a:ext cx="15314529" cy="55400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57400" y="9431537"/>
            <a:ext cx="12538162" cy="482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suis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concerné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883" dirty="0" err="1">
                <a:solidFill>
                  <a:srgbClr val="000000"/>
                </a:solidFill>
                <a:latin typeface="Montserrat"/>
              </a:rPr>
              <a:t>ces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 exceptions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avant</a:t>
            </a:r>
            <a:r>
              <a:rPr lang="en-US" sz="2883" dirty="0">
                <a:solidFill>
                  <a:srgbClr val="FF0000"/>
                </a:solidFill>
                <a:latin typeface="Montserrat"/>
              </a:rPr>
              <a:t> de </a:t>
            </a:r>
            <a:r>
              <a:rPr lang="en-US" sz="2883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2883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394156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22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" y="8860033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8" b="3847"/>
          <a:stretch>
            <a:fillRect/>
          </a:stretch>
        </p:blipFill>
        <p:spPr>
          <a:xfrm>
            <a:off x="3220872" y="1293366"/>
            <a:ext cx="11347917" cy="6756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1000" y="8392204"/>
            <a:ext cx="1671535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Quelle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que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soit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nature de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projet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DOIS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remplir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les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informations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relatives à la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surface taxable.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FCDE1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je ne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crée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pas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de surface taxable, </a:t>
            </a:r>
            <a:r>
              <a:rPr lang="en-US" sz="3100" dirty="0" err="1">
                <a:solidFill>
                  <a:srgbClr val="FF5050"/>
                </a:solidFill>
                <a:latin typeface="Montserrat"/>
              </a:rPr>
              <a:t>j'indique</a:t>
            </a:r>
            <a:r>
              <a:rPr lang="en-US" sz="3100" dirty="0">
                <a:solidFill>
                  <a:srgbClr val="FF5050"/>
                </a:solidFill>
                <a:latin typeface="Montserrat"/>
              </a:rPr>
              <a:t> 0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le cadre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462938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23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00900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6" t="1171" r="4403" b="1171"/>
          <a:stretch>
            <a:fillRect/>
          </a:stretch>
        </p:blipFill>
        <p:spPr>
          <a:xfrm>
            <a:off x="1842265" y="1082027"/>
            <a:ext cx="15906541" cy="20551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29" t="1517" r="3694" b="10083"/>
          <a:stretch>
            <a:fillRect/>
          </a:stretch>
        </p:blipFill>
        <p:spPr>
          <a:xfrm>
            <a:off x="1775927" y="3163916"/>
            <a:ext cx="15845312" cy="45703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1129" y="8364475"/>
            <a:ext cx="1744979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complète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les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dernières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 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également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noter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d'autres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renseignements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Si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cette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2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est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terminée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&gt; je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n'oublie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pas de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valider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cette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étape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24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33400" y="361129"/>
            <a:ext cx="8841331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2 : DESCRIPTION DU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PROJET</a:t>
            </a:r>
            <a:endParaRPr lang="en-US" sz="3100" dirty="0">
              <a:solidFill>
                <a:srgbClr val="0FCDE1"/>
              </a:solidFill>
              <a:latin typeface="Open Sans Light Bold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" y="7207071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4263" r="1016" b="36927"/>
          <a:stretch/>
        </p:blipFill>
        <p:spPr>
          <a:xfrm>
            <a:off x="2048112" y="1910687"/>
            <a:ext cx="15047312" cy="50734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48112" y="7422963"/>
            <a:ext cx="154576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tous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dossiers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fournis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un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plan de situation du terrain.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me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renseigne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sur le site du </a:t>
            </a:r>
            <a:r>
              <a:rPr lang="en-US" sz="3000" dirty="0">
                <a:solidFill>
                  <a:srgbClr val="FF5050"/>
                </a:solidFill>
                <a:latin typeface="Montserrat Bold"/>
              </a:rPr>
              <a:t>service public.fr 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«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Autorisation</a:t>
            </a:r>
            <a:r>
              <a:rPr lang="en-US" sz="3000" dirty="0">
                <a:solidFill>
                  <a:srgbClr val="FF505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FF5050"/>
                </a:solidFill>
                <a:latin typeface="Montserrat"/>
              </a:rPr>
              <a:t>d'urbanisme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» pour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connaître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pièces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à </a:t>
            </a:r>
            <a:r>
              <a:rPr lang="en-US" sz="3000" dirty="0" err="1">
                <a:solidFill>
                  <a:srgbClr val="0FCDE1"/>
                </a:solidFill>
                <a:latin typeface="Montserrat"/>
              </a:rPr>
              <a:t>fournir</a:t>
            </a:r>
            <a:r>
              <a:rPr lang="en-US" sz="30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pour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constituer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mon dossier.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471781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25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3 : PIECES DU DOSSIER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3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" y="7730317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605" t="23756" r="1605"/>
          <a:stretch/>
        </p:blipFill>
        <p:spPr>
          <a:xfrm>
            <a:off x="1028700" y="2095500"/>
            <a:ext cx="15963756" cy="54560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66954" y="6408827"/>
            <a:ext cx="1891691" cy="1466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0" y="2857500"/>
            <a:ext cx="1011084" cy="46130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11231" y="8142987"/>
            <a:ext cx="1607196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vérifier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saisie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informations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Après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relecture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correctement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rempli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clique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Déposer</a:t>
            </a:r>
            <a:r>
              <a:rPr lang="en-US" sz="3100" dirty="0">
                <a:solidFill>
                  <a:srgbClr val="FF5050"/>
                </a:solidFill>
                <a:latin typeface="Montserrat Bold"/>
              </a:rPr>
              <a:t> ma </a:t>
            </a:r>
            <a:r>
              <a:rPr lang="en-US" sz="3100" dirty="0" err="1">
                <a:solidFill>
                  <a:srgbClr val="FF5050"/>
                </a:solidFill>
                <a:latin typeface="Montserrat Bold"/>
              </a:rPr>
              <a:t>demande</a:t>
            </a:r>
            <a:r>
              <a:rPr lang="en-US" sz="3100" dirty="0">
                <a:solidFill>
                  <a:srgbClr val="000000"/>
                </a:solidFill>
                <a:latin typeface="Montserrat Bold"/>
              </a:rPr>
              <a:t>».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439910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26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4 : </a:t>
            </a: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RECAPITULATIF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7"/>
          <a:srcRect l="21068" t="327" r="22760" b="83425"/>
          <a:stretch/>
        </p:blipFill>
        <p:spPr>
          <a:xfrm>
            <a:off x="7753379" y="220311"/>
            <a:ext cx="10077421" cy="1073055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10" name="Picture 5" descr="C:\Users\silvina.garcia\AppData\Local\Microsoft\Windows\INetCache\IE\EOE71WU6\important-170287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3" y="8125802"/>
            <a:ext cx="1564573" cy="10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485900"/>
            <a:ext cx="13753308" cy="2257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9081" y="4156458"/>
            <a:ext cx="1171210" cy="9092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081" y="5647883"/>
            <a:ext cx="1140622" cy="12673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01134" y="4108833"/>
            <a:ext cx="14750616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Un 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message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s'affiche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reçois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ensuite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une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confirmation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ma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demande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dépôt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par mail (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environ 15 minutes après la </a:t>
            </a:r>
            <a:r>
              <a:rPr lang="en-US" sz="2999" dirty="0" err="1">
                <a:solidFill>
                  <a:srgbClr val="FF0000"/>
                </a:solidFill>
                <a:latin typeface="Montserrat"/>
              </a:rPr>
              <a:t>finalisation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 de mon </a:t>
            </a:r>
            <a:r>
              <a:rPr lang="en-US" sz="2999" dirty="0" err="1">
                <a:solidFill>
                  <a:srgbClr val="FF0000"/>
                </a:solidFill>
                <a:latin typeface="Montserrat"/>
              </a:rPr>
              <a:t>dépôt</a:t>
            </a:r>
            <a:r>
              <a:rPr lang="en-US" sz="2999" dirty="0">
                <a:solidFill>
                  <a:srgbClr val="FF0000"/>
                </a:solidFill>
                <a:latin typeface="Montserrat"/>
              </a:rPr>
              <a:t> de dossier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).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En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cas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difficulté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d'absence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de </a:t>
            </a:r>
            <a:r>
              <a:rPr lang="en-US" sz="2999" dirty="0" err="1">
                <a:solidFill>
                  <a:srgbClr val="0FCDE1"/>
                </a:solidFill>
                <a:latin typeface="Montserrat"/>
              </a:rPr>
              <a:t>réception</a:t>
            </a:r>
            <a:r>
              <a:rPr lang="en-US" sz="2999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de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l'e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-mail de confirmation, je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contacte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le service instruction au 03 26 77 73 92 </a:t>
            </a:r>
            <a:r>
              <a:rPr lang="en-US" sz="2999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</a:rPr>
              <a:t> au 03 26 77 73 89.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441" y="7652519"/>
            <a:ext cx="1391262" cy="11711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259300" y="9416287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27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33400" y="361129"/>
            <a:ext cx="884133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0FCDE1"/>
                </a:solidFill>
                <a:latin typeface="Open Sans Light Bold"/>
              </a:rPr>
              <a:t>ÉTAPE</a:t>
            </a:r>
            <a:r>
              <a:rPr lang="en-US" sz="3100" dirty="0">
                <a:solidFill>
                  <a:srgbClr val="0FCDE1"/>
                </a:solidFill>
                <a:latin typeface="Open Sans Light Bold"/>
              </a:rPr>
              <a:t> 5 : CONFIRMATION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Suivi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dossier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216895" y="4364558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9"/>
          <p:cNvSpPr txBox="1"/>
          <p:nvPr/>
        </p:nvSpPr>
        <p:spPr>
          <a:xfrm>
            <a:off x="17012841" y="9191625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67631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00" t="38624" r="11338" b="2848"/>
          <a:stretch>
            <a:fillRect/>
          </a:stretch>
        </p:blipFill>
        <p:spPr>
          <a:xfrm>
            <a:off x="7131326" y="2685040"/>
            <a:ext cx="10630427" cy="65732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42519" y="7564606"/>
            <a:ext cx="1011084" cy="4613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9027646"/>
            <a:ext cx="1011084" cy="4613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0800" y="8331907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CONSULTER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L'ÉTAT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</a:t>
            </a:r>
            <a:r>
              <a:rPr lang="en-US" sz="3200" dirty="0" err="1">
                <a:solidFill>
                  <a:srgbClr val="AC6965"/>
                </a:solidFill>
                <a:latin typeface="Open Sans Light Bold"/>
              </a:rPr>
              <a:t>D'AVANCEMENT</a:t>
            </a: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 DE MON DOSSIER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consulter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dossier, 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l'onglet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«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Accueil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.»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consulter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l'avancement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mon dossier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me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renseigner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sur mon dossier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Récupérer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quand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elle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sera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délivrée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0204" y="1281141"/>
            <a:ext cx="13064563" cy="6998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345" y="2145769"/>
            <a:ext cx="935761" cy="680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4305300"/>
            <a:ext cx="978451" cy="1114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1695" y="6741821"/>
            <a:ext cx="1129684" cy="15087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60204" y="414466"/>
            <a:ext cx="16947395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AVANT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D'ENGAGER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MES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DÉMARCHES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EN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 </a:t>
            </a:r>
            <a:r>
              <a:rPr lang="en-US" sz="4200" dirty="0" err="1">
                <a:solidFill>
                  <a:srgbClr val="7E6B73"/>
                </a:solidFill>
                <a:latin typeface="Open Sans Light Bold"/>
              </a:rPr>
              <a:t>LIGNE</a:t>
            </a:r>
            <a:r>
              <a:rPr lang="en-US" sz="4200" dirty="0">
                <a:solidFill>
                  <a:srgbClr val="7E6B73"/>
                </a:solidFill>
                <a:latin typeface="Open Sans Light Bold"/>
              </a:rPr>
              <a:t>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200" y="2230617"/>
            <a:ext cx="1543056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consulte</a:t>
            </a:r>
            <a:r>
              <a:rPr lang="en-US" sz="3600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 site du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service-public.fr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rubrique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«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Autorisation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d'urbanisme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» pour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connaître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joindre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mon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dossier.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0200" y="4305689"/>
            <a:ext cx="1526642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600" b="1" dirty="0" err="1">
                <a:solidFill>
                  <a:srgbClr val="19D7CE"/>
                </a:solidFill>
                <a:latin typeface="Montserrat"/>
              </a:rPr>
              <a:t>vérifie</a:t>
            </a:r>
            <a:r>
              <a:rPr lang="en-US" sz="3600" dirty="0">
                <a:solidFill>
                  <a:srgbClr val="00B0F0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les formats des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pièces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 de mon dossier.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Leur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taille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400" b="1" u="sng" dirty="0">
                <a:solidFill>
                  <a:srgbClr val="FF0000"/>
                </a:solidFill>
                <a:latin typeface="Montserrat Bold"/>
              </a:rPr>
              <a:t>ne DOIT PAS </a:t>
            </a:r>
            <a:r>
              <a:rPr lang="en-US" sz="3200" b="1" dirty="0" err="1">
                <a:solidFill>
                  <a:srgbClr val="FF0000"/>
                </a:solidFill>
                <a:latin typeface="Montserrat"/>
              </a:rPr>
              <a:t>dépasser</a:t>
            </a:r>
            <a:r>
              <a:rPr lang="en-US" sz="3200" b="1" dirty="0">
                <a:solidFill>
                  <a:srgbClr val="FF0000"/>
                </a:solidFill>
                <a:latin typeface="Montserrat"/>
              </a:rPr>
              <a:t> les 25 Mo 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par document. Les extensions de format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acceptées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sont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: *.doc, *.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docx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, *.pdf (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liste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susceptible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d’évoluer</a:t>
            </a:r>
            <a:r>
              <a:rPr lang="en-US" sz="3200">
                <a:solidFill>
                  <a:srgbClr val="000000"/>
                </a:solidFill>
                <a:latin typeface="Montserrat"/>
              </a:rPr>
              <a:t>)</a:t>
            </a:r>
            <a:endParaRPr lang="en-US" sz="32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0636" y="6741821"/>
            <a:ext cx="9372600" cy="2885405"/>
          </a:xfrm>
          <a:prstGeom prst="rect">
            <a:avLst/>
          </a:prstGeom>
          <a:solidFill>
            <a:srgbClr val="C7F9F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cas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difficultés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effectuer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démarches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2400" b="1" i="1" u="sng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b="1" i="1" u="sng" dirty="0" err="1">
                <a:solidFill>
                  <a:srgbClr val="000000"/>
                </a:solidFill>
                <a:latin typeface="Montserrat"/>
              </a:rPr>
              <a:t>ligne</a:t>
            </a:r>
            <a:endParaRPr lang="en-US" sz="2400" b="1" i="1" u="sng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2400" b="1" dirty="0" err="1">
                <a:solidFill>
                  <a:srgbClr val="FF0000"/>
                </a:solidFill>
                <a:latin typeface="Montserrat"/>
              </a:rPr>
              <a:t>contacte</a:t>
            </a:r>
            <a:r>
              <a:rPr lang="en-US" sz="24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le service “Instruction” 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Montserrat"/>
              </a:rPr>
              <a:t>par mail : </a:t>
            </a:r>
            <a:r>
              <a:rPr lang="en-US" sz="2400" dirty="0">
                <a:solidFill>
                  <a:srgbClr val="000000"/>
                </a:solidFill>
                <a:latin typeface="Montserrat"/>
                <a:hlinkClick r:id="rId8"/>
              </a:rPr>
              <a:t>urbadroitsols@mairie-reims.fr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par </a:t>
            </a: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téléphone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: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03 26 77 73 92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/ </a:t>
            </a:r>
            <a:r>
              <a:rPr lang="en-US" sz="2400" dirty="0">
                <a:solidFill>
                  <a:srgbClr val="000000"/>
                </a:solidFill>
                <a:latin typeface="Montserrat Bold"/>
              </a:rPr>
              <a:t>03 26 77 73 89</a:t>
            </a:r>
          </a:p>
          <a:p>
            <a:pPr marL="457200" indent="-457200" algn="just">
              <a:lnSpc>
                <a:spcPts val="448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/>
              </a:rPr>
              <a:t>directement</a:t>
            </a:r>
            <a:r>
              <a:rPr lang="en-US" sz="2400" dirty="0">
                <a:solidFill>
                  <a:srgbClr val="000000"/>
                </a:solidFill>
                <a:latin typeface="Montserrat"/>
              </a:rPr>
              <a:t> sur place au 36 rue de Mars, 51100 REIMS.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6" y="3958700"/>
            <a:ext cx="10630427" cy="4025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15" t="10609" r="4607" b="74689"/>
          <a:stretch>
            <a:fillRect/>
          </a:stretch>
        </p:blipFill>
        <p:spPr>
          <a:xfrm>
            <a:off x="7131326" y="1200203"/>
            <a:ext cx="10630427" cy="15639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95165" y="1032264"/>
            <a:ext cx="2451374" cy="1899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77000" y="6667499"/>
            <a:ext cx="1011084" cy="46130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217170"/>
            <a:ext cx="1417320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AC6965"/>
                </a:solidFill>
                <a:latin typeface="Open Sans Light Bold"/>
              </a:rPr>
              <a:t>RÉCUPÉRER MON </a:t>
            </a:r>
            <a:r>
              <a:rPr lang="en-US" sz="3200">
                <a:solidFill>
                  <a:srgbClr val="AC6965"/>
                </a:solidFill>
                <a:latin typeface="Open Sans Light Bold"/>
              </a:rPr>
              <a:t>ARRÊTÉ DÉLIVRÉ</a:t>
            </a:r>
            <a:endParaRPr lang="en-US" sz="3200" dirty="0">
              <a:solidFill>
                <a:srgbClr val="AC6965"/>
              </a:solidFill>
              <a:latin typeface="Open Sa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7261" y="1925022"/>
            <a:ext cx="5953539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 Pour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récupérer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arrêté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, je 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clique sur “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accéder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aux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pièces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et </a:t>
            </a:r>
            <a:r>
              <a:rPr lang="en-US" sz="3100" dirty="0" err="1">
                <a:solidFill>
                  <a:srgbClr val="FF0000"/>
                </a:solidFill>
                <a:latin typeface="Montserrat"/>
              </a:rPr>
              <a:t>correspondances</a:t>
            </a:r>
            <a:r>
              <a:rPr lang="en-US" sz="3100" dirty="0">
                <a:solidFill>
                  <a:srgbClr val="FF0000"/>
                </a:solidFill>
                <a:latin typeface="Montserrat"/>
              </a:rPr>
              <a:t> ”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0804" y="3977235"/>
            <a:ext cx="5496339" cy="5514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00" dirty="0" err="1">
                <a:solidFill>
                  <a:srgbClr val="0FCDE1"/>
                </a:solidFill>
                <a:latin typeface="Montserrat"/>
              </a:rPr>
              <a:t>peux</a:t>
            </a:r>
            <a:r>
              <a:rPr lang="en-US" sz="3100" dirty="0">
                <a:solidFill>
                  <a:srgbClr val="0FCDE1"/>
                </a:solidFill>
                <a:latin typeface="Montserra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: </a:t>
            </a: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Consulter mon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autorisation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L’annuler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si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je ne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souhaite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plus faire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travaux</a:t>
            </a:r>
            <a:endParaRPr lang="en-US" sz="3100" dirty="0">
              <a:solidFill>
                <a:srgbClr val="000000"/>
              </a:solidFill>
              <a:latin typeface="Montserrat"/>
            </a:endParaRPr>
          </a:p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Déclarer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l’avancement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mes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travaux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ouverture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chantier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Montserrat"/>
              </a:rPr>
              <a:t>achèvement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9300" y="9422279"/>
            <a:ext cx="49291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5000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670618"/>
            <a:chOff x="0" y="-104775"/>
            <a:chExt cx="14512862" cy="3560824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 err="1">
                  <a:solidFill>
                    <a:srgbClr val="FF0000"/>
                  </a:solidFill>
                  <a:latin typeface="Luthier Bold"/>
                </a:rPr>
                <a:t>Localiser</a:t>
              </a: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mon terrain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3411200" y="4625051"/>
            <a:ext cx="3757396" cy="4827067"/>
            <a:chOff x="8010971" y="4656340"/>
            <a:chExt cx="3757396" cy="4827067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sp>
        <p:nvSpPr>
          <p:cNvPr id="30" name="TextBox 11"/>
          <p:cNvSpPr txBox="1"/>
          <p:nvPr/>
        </p:nvSpPr>
        <p:spPr>
          <a:xfrm>
            <a:off x="17663864" y="9292878"/>
            <a:ext cx="284460" cy="66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 dirty="0">
                <a:solidFill>
                  <a:srgbClr val="000000"/>
                </a:solidFill>
                <a:latin typeface="Open Sans Light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82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69376" y="1170901"/>
            <a:ext cx="9451024" cy="79452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9120" t="4431" b="7885"/>
          <a:stretch>
            <a:fillRect/>
          </a:stretch>
        </p:blipFill>
        <p:spPr>
          <a:xfrm>
            <a:off x="7236981" y="1687466"/>
            <a:ext cx="10365219" cy="7444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05" y="2476898"/>
            <a:ext cx="1084076" cy="12193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62659" y="7163702"/>
            <a:ext cx="2267284" cy="6405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3289" y="8687536"/>
            <a:ext cx="3159098" cy="32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8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398705" y="312421"/>
            <a:ext cx="14527095" cy="67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" y="2400300"/>
            <a:ext cx="561527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Montserrat"/>
              </a:rPr>
              <a:t>Je </a:t>
            </a:r>
            <a:r>
              <a:rPr lang="en-US" sz="3199" b="1" dirty="0" err="1">
                <a:solidFill>
                  <a:srgbClr val="19D7CE"/>
                </a:solidFill>
                <a:latin typeface="Montserrat"/>
              </a:rPr>
              <a:t>vais</a:t>
            </a:r>
            <a:r>
              <a:rPr lang="en-US" sz="3199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sur le site </a:t>
            </a:r>
            <a:r>
              <a:rPr lang="en-US" sz="3199" dirty="0">
                <a:solidFill>
                  <a:srgbClr val="27348B"/>
                </a:solidFill>
                <a:latin typeface="Montserrat Bold"/>
              </a:rPr>
              <a:t>cadastre.gouv.fr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 pour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délimiter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mon terrain ,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indiquer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mon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adresse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3199" dirty="0" err="1">
                <a:solidFill>
                  <a:srgbClr val="000000"/>
                </a:solidFill>
                <a:latin typeface="Montserrat"/>
              </a:rPr>
              <a:t>obtenir</a:t>
            </a:r>
            <a:r>
              <a:rPr lang="en-US" sz="3199" dirty="0">
                <a:solidFill>
                  <a:srgbClr val="000000"/>
                </a:solidFill>
                <a:latin typeface="Montserrat"/>
              </a:rPr>
              <a:t> un plan de situation cadastral.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081" y="9317507"/>
            <a:ext cx="1094898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EXEMPLE de </a:t>
            </a:r>
            <a:r>
              <a:rPr lang="en-US" sz="1600" b="1" u="sng" dirty="0" err="1">
                <a:solidFill>
                  <a:srgbClr val="000000"/>
                </a:solidFill>
                <a:latin typeface="Montserrat Italics"/>
              </a:rPr>
              <a:t>requête</a:t>
            </a: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sur le site :</a:t>
            </a:r>
            <a:r>
              <a:rPr lang="en-US" sz="1600" b="1" u="sng" dirty="0">
                <a:solidFill>
                  <a:srgbClr val="000000"/>
                </a:solidFill>
                <a:latin typeface="Montserrat Italics"/>
              </a:rPr>
              <a:t>cadastre.gouv.fr </a:t>
            </a:r>
          </a:p>
          <a:p>
            <a:pPr>
              <a:lnSpc>
                <a:spcPts val="2519"/>
              </a:lnSpc>
            </a:pP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pour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rechercher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un </a:t>
            </a:r>
            <a:r>
              <a:rPr lang="en-US" sz="1600" b="1" dirty="0" err="1">
                <a:solidFill>
                  <a:srgbClr val="000000"/>
                </a:solidFill>
                <a:latin typeface="Montserrat Italics"/>
              </a:rPr>
              <a:t>extrait</a:t>
            </a:r>
            <a:r>
              <a:rPr lang="en-US" sz="1600" b="1" dirty="0">
                <a:solidFill>
                  <a:srgbClr val="000000"/>
                </a:solidFill>
                <a:latin typeface="Montserrat Italics"/>
              </a:rPr>
              <a:t> cadastral au 36 rue de Mars, 51100 Reims</a:t>
            </a:r>
            <a:endParaRPr lang="en-US" sz="1600" b="1" u="sng" dirty="0">
              <a:solidFill>
                <a:srgbClr val="000000"/>
              </a:solidFill>
              <a:latin typeface="Montserrat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1270" y="6618335"/>
            <a:ext cx="5468407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Montserrat"/>
              </a:rPr>
              <a:t> Je </a:t>
            </a:r>
            <a:r>
              <a:rPr lang="en-US" sz="3199" b="1" dirty="0" err="1">
                <a:solidFill>
                  <a:srgbClr val="19D7CE"/>
                </a:solidFill>
                <a:latin typeface="Montserrat"/>
              </a:rPr>
              <a:t>renseigne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éléments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et je </a:t>
            </a:r>
            <a:r>
              <a:rPr lang="en-US" sz="3199" b="1" dirty="0">
                <a:solidFill>
                  <a:srgbClr val="19D7CE"/>
                </a:solidFill>
                <a:latin typeface="Montserrat"/>
              </a:rPr>
              <a:t>clique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sur « </a:t>
            </a:r>
            <a:r>
              <a:rPr lang="en-US" sz="3200" dirty="0" err="1">
                <a:solidFill>
                  <a:srgbClr val="000000"/>
                </a:solidFill>
                <a:latin typeface="Montserrat"/>
              </a:rPr>
              <a:t>Rechercher</a:t>
            </a:r>
            <a:r>
              <a:rPr lang="en-US" sz="3200" dirty="0">
                <a:solidFill>
                  <a:srgbClr val="000000"/>
                </a:solidFill>
                <a:latin typeface="Montserrat"/>
              </a:rPr>
              <a:t> ».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59660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5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892" y="293007"/>
            <a:ext cx="1200484" cy="1603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458" y="543644"/>
            <a:ext cx="1200484" cy="16033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29311" y="1523697"/>
            <a:ext cx="12033017" cy="7555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77671">
            <a:off x="14125055" y="6171042"/>
            <a:ext cx="2093731" cy="5914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76722" y="6466781"/>
            <a:ext cx="1065655" cy="10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6384952" y="2416580"/>
            <a:ext cx="3216248" cy="945655"/>
            <a:chOff x="0" y="0"/>
            <a:chExt cx="4288331" cy="12608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831013" y="443230"/>
            <a:ext cx="1369799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TROUVER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CADASTRAL ? Suite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87774" y="7012060"/>
            <a:ext cx="261352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» et « 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Voir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 (</a:t>
            </a:r>
            <a:r>
              <a:rPr lang="en-US" sz="3100" b="1" dirty="0" err="1">
                <a:solidFill>
                  <a:srgbClr val="19D7CE"/>
                </a:solidFill>
                <a:latin typeface="Montserrat"/>
              </a:rPr>
              <a:t>gratuit</a:t>
            </a:r>
            <a:r>
              <a:rPr lang="en-US" sz="3100" b="1" dirty="0">
                <a:solidFill>
                  <a:srgbClr val="19D7CE"/>
                </a:solidFill>
                <a:latin typeface="Montserrat"/>
              </a:rPr>
              <a:t>)</a:t>
            </a:r>
            <a:r>
              <a:rPr lang="en-US" sz="31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831013" y="1163294"/>
            <a:ext cx="9187838" cy="63365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20" name="TextBox 20"/>
          <p:cNvSpPr txBox="1"/>
          <p:nvPr/>
        </p:nvSpPr>
        <p:spPr>
          <a:xfrm>
            <a:off x="17628617" y="924426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0" t="15530" r="1002" b="2643"/>
          <a:stretch>
            <a:fillRect/>
          </a:stretch>
        </p:blipFill>
        <p:spPr>
          <a:xfrm>
            <a:off x="3567601" y="1336631"/>
            <a:ext cx="10347423" cy="8047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64010">
            <a:off x="1338879" y="5832096"/>
            <a:ext cx="2581196" cy="7291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972507">
            <a:off x="12771229" y="7956187"/>
            <a:ext cx="2356466" cy="6657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78402" y="9550335"/>
            <a:ext cx="12480898" cy="18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10149988" y="2416580"/>
            <a:ext cx="3216248" cy="945655"/>
            <a:chOff x="0" y="0"/>
            <a:chExt cx="4288331" cy="12608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15024" y="2366797"/>
            <a:ext cx="3216248" cy="945655"/>
            <a:chOff x="0" y="0"/>
            <a:chExt cx="4288331" cy="126087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288331" cy="624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5917" y="810136"/>
              <a:ext cx="4212131" cy="41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39238" y="4818380"/>
            <a:ext cx="9525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647459" y="296111"/>
            <a:ext cx="984840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COMMENT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IMPRIMER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MON PLAN 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46758" y="9531285"/>
            <a:ext cx="9561662" cy="31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Montserrat Italics"/>
              </a:rPr>
              <a:t>Parcelle cadastrale issue du site : </a:t>
            </a:r>
            <a:r>
              <a:rPr lang="en-US" sz="1799" u="sng">
                <a:solidFill>
                  <a:srgbClr val="000000"/>
                </a:solidFill>
                <a:latin typeface="Montserrat Italics"/>
              </a:rPr>
              <a:t>cadastre.gouv.fr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3430" y="3882390"/>
            <a:ext cx="2324662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Imprimer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».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92574" y="6057900"/>
            <a:ext cx="346928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Montserrat"/>
              </a:rPr>
              <a:t>Je clique sur «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Aperçu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et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édition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(PDF)».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47459" y="984173"/>
            <a:ext cx="6896341" cy="45719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18" name="TextBox 18"/>
          <p:cNvSpPr txBox="1"/>
          <p:nvPr/>
        </p:nvSpPr>
        <p:spPr>
          <a:xfrm>
            <a:off x="17678799" y="9411069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676" y="927219"/>
            <a:ext cx="14865923" cy="101481"/>
          </a:xfrm>
          <a:prstGeom prst="rect">
            <a:avLst/>
          </a:prstGeom>
          <a:solidFill>
            <a:srgbClr val="F8AC3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2679" y="1407361"/>
            <a:ext cx="10986742" cy="8720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897" y="6443382"/>
            <a:ext cx="1027561" cy="1155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46592" y="4351033"/>
            <a:ext cx="289458" cy="4926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92494" y="9566138"/>
            <a:ext cx="12288885" cy="18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45130" y="249894"/>
            <a:ext cx="1509967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7E6B73"/>
                </a:solidFill>
                <a:latin typeface="Open Sans Bold"/>
              </a:rPr>
              <a:t>POUR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LOCALISER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 MA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PARCELLE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SUR LE PLAN CADASTRAL </a:t>
            </a:r>
            <a:r>
              <a:rPr lang="en-US" sz="3200" dirty="0" err="1">
                <a:solidFill>
                  <a:srgbClr val="7E6B73"/>
                </a:solidFill>
                <a:latin typeface="Open Sans Bold"/>
              </a:rPr>
              <a:t>EN</a:t>
            </a:r>
            <a:r>
              <a:rPr lang="en-US" sz="3200" dirty="0">
                <a:solidFill>
                  <a:srgbClr val="7E6B73"/>
                </a:solidFill>
                <a:latin typeface="Open Sans Bold"/>
              </a:rPr>
              <a:t> FORMAT PDF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080" y="1509031"/>
            <a:ext cx="5859519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Après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avoir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suivi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précédentes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étapes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mon plan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est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prêt à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être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imprimé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format PDF.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Dans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l'exemple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, ma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parcelle</a:t>
            </a: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correspondant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au 36 rue de Mars à Reims </a:t>
            </a:r>
          </a:p>
          <a:p>
            <a:pPr marL="457200" indent="-457200" algn="just">
              <a:lnSpc>
                <a:spcPts val="42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c’est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parcelle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n° 353.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  Je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peux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mettre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en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évidence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cette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b="1" dirty="0" err="1">
                <a:solidFill>
                  <a:srgbClr val="19D7CE"/>
                </a:solidFill>
                <a:latin typeface="Montserrat"/>
              </a:rPr>
              <a:t>parcelle</a:t>
            </a:r>
            <a:r>
              <a:rPr lang="en-US" sz="30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la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repassant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couleur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Montserrat"/>
              </a:rPr>
              <a:t>indiquant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un point de situation.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82961" y="9165861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8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64010">
            <a:off x="9187478" y="3891230"/>
            <a:ext cx="2581196" cy="729188"/>
          </a:xfrm>
          <a:prstGeom prst="rect">
            <a:avLst/>
          </a:prstGeom>
        </p:spPr>
      </p:pic>
      <p:sp>
        <p:nvSpPr>
          <p:cNvPr id="11" name="TextBox 15"/>
          <p:cNvSpPr txBox="1"/>
          <p:nvPr/>
        </p:nvSpPr>
        <p:spPr>
          <a:xfrm>
            <a:off x="8915400" y="1943100"/>
            <a:ext cx="2880029" cy="105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Montserrat"/>
              </a:rPr>
              <a:t>Je clique </a:t>
            </a:r>
            <a:r>
              <a:rPr lang="en-US" sz="2900" dirty="0" err="1">
                <a:solidFill>
                  <a:srgbClr val="000000"/>
                </a:solidFill>
                <a:latin typeface="Montserrat"/>
              </a:rPr>
              <a:t>sur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  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le </a:t>
            </a:r>
            <a:r>
              <a:rPr lang="en-US" sz="2900" b="1" dirty="0" err="1">
                <a:solidFill>
                  <a:srgbClr val="19D7CE"/>
                </a:solidFill>
                <a:latin typeface="Montserrat"/>
              </a:rPr>
              <a:t>numéro</a:t>
            </a:r>
            <a:r>
              <a:rPr lang="en-US" sz="2900" b="1" dirty="0">
                <a:solidFill>
                  <a:srgbClr val="19D7CE"/>
                </a:solidFill>
                <a:latin typeface="Montserrat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260301" y="4718111"/>
            <a:ext cx="3757396" cy="4827067"/>
            <a:chOff x="8010971" y="4656340"/>
            <a:chExt cx="3757396" cy="48270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42456" y="7038585"/>
              <a:ext cx="2525911" cy="244482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861666" y="4994835"/>
              <a:ext cx="643746" cy="6261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00656" y="5761394"/>
              <a:ext cx="861010" cy="6261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10971" y="4656340"/>
              <a:ext cx="3701390" cy="2475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873039" y="5761394"/>
              <a:ext cx="764262" cy="81304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9454845" y="831631"/>
            <a:ext cx="7525274" cy="2467424"/>
            <a:chOff x="0" y="0"/>
            <a:chExt cx="10033699" cy="328989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04775"/>
              <a:ext cx="10032133" cy="52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76718"/>
              <a:ext cx="10032133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99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65" y="2841800"/>
              <a:ext cx="10032133" cy="44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7798" y="1458100"/>
            <a:ext cx="10884647" cy="2702025"/>
            <a:chOff x="0" y="-104775"/>
            <a:chExt cx="14512862" cy="3602700"/>
          </a:xfrm>
        </p:grpSpPr>
        <p:sp>
          <p:nvSpPr>
            <p:cNvPr id="20" name="TextBox 20"/>
            <p:cNvSpPr txBox="1"/>
            <p:nvPr/>
          </p:nvSpPr>
          <p:spPr>
            <a:xfrm>
              <a:off x="111" y="-104775"/>
              <a:ext cx="14512751" cy="2487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7"/>
                </a:lnSpc>
              </a:pPr>
              <a:endParaRPr/>
            </a:p>
            <a:p>
              <a:pPr algn="ctr">
                <a:lnSpc>
                  <a:spcPts val="7577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2502"/>
              <a:ext cx="14512750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95"/>
                </a:lnSpc>
              </a:pPr>
              <a:r>
                <a:rPr lang="en-US" sz="6600" dirty="0">
                  <a:solidFill>
                    <a:srgbClr val="FF0000"/>
                  </a:solidFill>
                  <a:latin typeface="Luthier Bold"/>
                </a:rPr>
                <a:t>Création 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de mon </a:t>
              </a:r>
              <a:r>
                <a:rPr lang="en-US" sz="6600" u="sng" dirty="0" err="1">
                  <a:solidFill>
                    <a:srgbClr val="7E6B73"/>
                  </a:solidFill>
                  <a:latin typeface="Luthier Bold"/>
                </a:rPr>
                <a:t>compte</a:t>
              </a:r>
              <a:r>
                <a:rPr lang="en-US" sz="6600" u="sng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6600" dirty="0">
                  <a:solidFill>
                    <a:srgbClr val="7E6B73"/>
                  </a:solidFill>
                  <a:latin typeface="Luthier Bold"/>
                </a:rPr>
                <a:t>:         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Autorisation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5400" dirty="0" err="1">
                  <a:solidFill>
                    <a:srgbClr val="7E6B73"/>
                  </a:solidFill>
                  <a:latin typeface="Luthier Bold"/>
                </a:rPr>
                <a:t>d’urbanisme</a:t>
              </a:r>
              <a:r>
                <a:rPr lang="en-US" sz="5400" dirty="0">
                  <a:solidFill>
                    <a:srgbClr val="7E6B73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en</a:t>
              </a:r>
              <a:r>
                <a:rPr lang="en-US" sz="3600" dirty="0">
                  <a:solidFill>
                    <a:srgbClr val="FF0000"/>
                  </a:solidFill>
                  <a:latin typeface="Luthier Bold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Luthier Bold"/>
                </a:rPr>
                <a:t>LIGNE</a:t>
              </a:r>
              <a:endParaRPr lang="en-US" sz="3600" dirty="0">
                <a:solidFill>
                  <a:srgbClr val="FF0000"/>
                </a:solidFill>
                <a:latin typeface="Luthier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49021"/>
              <a:ext cx="14512751" cy="60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8"/>
                </a:lnSpc>
              </a:pPr>
              <a:r>
                <a:rPr lang="en-US" sz="2706" spc="324">
                  <a:solidFill>
                    <a:srgbClr val="000000"/>
                  </a:solidFill>
                  <a:latin typeface="Glacial Indifference"/>
                </a:rPr>
                <a:t>    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653316" y="9191625"/>
            <a:ext cx="246459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Light Bold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0128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1230</Words>
  <Application>Microsoft Office PowerPoint</Application>
  <PresentationFormat>Personnalisé</PresentationFormat>
  <Paragraphs>163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Luthier Bold</vt:lpstr>
      <vt:lpstr>Glacial Indifference</vt:lpstr>
      <vt:lpstr>Montserrat Bold</vt:lpstr>
      <vt:lpstr>Calibri</vt:lpstr>
      <vt:lpstr>Luthier</vt:lpstr>
      <vt:lpstr>Open Sans Bold</vt:lpstr>
      <vt:lpstr>Montserrat</vt:lpstr>
      <vt:lpstr>Montserrat Italics</vt:lpstr>
      <vt:lpstr>Open Sans Light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Autorisation d'urbanisme en ligne</dc:title>
  <dc:creator>LALUC-RUISSEAUX Zélie</dc:creator>
  <cp:lastModifiedBy>Utilisateur</cp:lastModifiedBy>
  <cp:revision>42</cp:revision>
  <dcterms:created xsi:type="dcterms:W3CDTF">2006-08-16T00:00:00Z</dcterms:created>
  <dcterms:modified xsi:type="dcterms:W3CDTF">2022-12-16T07:36:18Z</dcterms:modified>
  <dc:identifier>DAEqEwwYikM</dc:identifier>
</cp:coreProperties>
</file>